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6" r:id="rId2"/>
    <p:sldId id="372" r:id="rId3"/>
    <p:sldId id="379" r:id="rId4"/>
    <p:sldId id="376" r:id="rId5"/>
    <p:sldId id="377" r:id="rId6"/>
    <p:sldId id="387" r:id="rId7"/>
    <p:sldId id="392" r:id="rId8"/>
    <p:sldId id="388" r:id="rId9"/>
    <p:sldId id="381" r:id="rId10"/>
    <p:sldId id="386" r:id="rId11"/>
    <p:sldId id="384" r:id="rId12"/>
    <p:sldId id="385" r:id="rId13"/>
    <p:sldId id="389" r:id="rId14"/>
    <p:sldId id="378" r:id="rId15"/>
    <p:sldId id="397" r:id="rId16"/>
    <p:sldId id="398" r:id="rId17"/>
    <p:sldId id="393" r:id="rId18"/>
    <p:sldId id="380" r:id="rId19"/>
    <p:sldId id="394" r:id="rId20"/>
    <p:sldId id="396" r:id="rId21"/>
    <p:sldId id="395" r:id="rId22"/>
    <p:sldId id="382" r:id="rId23"/>
    <p:sldId id="375" r:id="rId2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94494" autoAdjust="0"/>
  </p:normalViewPr>
  <p:slideViewPr>
    <p:cSldViewPr>
      <p:cViewPr varScale="1">
        <p:scale>
          <a:sx n="115" d="100"/>
          <a:sy n="115" d="100"/>
        </p:scale>
        <p:origin x="-15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352" y="2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02CE5-CB26-4970-864C-8F0C9C169562}" type="datetimeFigureOut">
              <a:rPr lang="de-DE" smtClean="0"/>
              <a:pPr/>
              <a:t>12.10.2020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9A365-F7B0-40BA-AC55-016981067C7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387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403FD-13FA-7241-9832-488EB2621E94}" type="datetimeFigureOut">
              <a:rPr lang="de-DE" smtClean="0"/>
              <a:pPr/>
              <a:t>12.10.2020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1CA35-3905-DE46-A4C9-08AD8A2EB33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064788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020CD-0A1D-4835-B5CB-A8F0D82B7B3A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31578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750E7D4-7555-400B-A9EE-CC2E15243A34}" type="datetimeFigureOut">
              <a:rPr lang="de-DE" smtClean="0"/>
              <a:pPr/>
              <a:t>12.10.2020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B79912-D316-4E4A-8462-12CE53597C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E7D4-7555-400B-A9EE-CC2E15243A34}" type="datetimeFigureOut">
              <a:rPr lang="de-DE" smtClean="0"/>
              <a:pPr/>
              <a:t>12.10.2020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9912-D316-4E4A-8462-12CE53597C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750E7D4-7555-400B-A9EE-CC2E15243A34}" type="datetimeFigureOut">
              <a:rPr lang="de-DE" smtClean="0"/>
              <a:pPr/>
              <a:t>12.10.2020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0B79912-D316-4E4A-8462-12CE53597C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E7D4-7555-400B-A9EE-CC2E15243A34}" type="datetimeFigureOut">
              <a:rPr lang="de-DE" smtClean="0"/>
              <a:pPr/>
              <a:t>12.10.2020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B79912-D316-4E4A-8462-12CE53597C4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E7D4-7555-400B-A9EE-CC2E15243A34}" type="datetimeFigureOut">
              <a:rPr lang="de-DE" smtClean="0"/>
              <a:pPr/>
              <a:t>12.10.2020</a:t>
            </a:fld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0B79912-D316-4E4A-8462-12CE53597C4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750E7D4-7555-400B-A9EE-CC2E15243A34}" type="datetimeFigureOut">
              <a:rPr lang="de-DE" smtClean="0"/>
              <a:pPr/>
              <a:t>12.10.2020</a:t>
            </a:fld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0B79912-D316-4E4A-8462-12CE53597C4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750E7D4-7555-400B-A9EE-CC2E15243A34}" type="datetimeFigureOut">
              <a:rPr lang="de-DE" smtClean="0"/>
              <a:pPr/>
              <a:t>12.10.2020</a:t>
            </a:fld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0B79912-D316-4E4A-8462-12CE53597C4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E7D4-7555-400B-A9EE-CC2E15243A34}" type="datetimeFigureOut">
              <a:rPr lang="de-DE" smtClean="0"/>
              <a:pPr/>
              <a:t>12.10.2020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B79912-D316-4E4A-8462-12CE53597C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E7D4-7555-400B-A9EE-CC2E15243A34}" type="datetimeFigureOut">
              <a:rPr lang="de-DE" smtClean="0"/>
              <a:pPr/>
              <a:t>12.10.2020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B79912-D316-4E4A-8462-12CE53597C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E7D4-7555-400B-A9EE-CC2E15243A34}" type="datetimeFigureOut">
              <a:rPr lang="de-DE" smtClean="0"/>
              <a:pPr/>
              <a:t>12.10.2020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B79912-D316-4E4A-8462-12CE53597C4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8" name="Rechtec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1" name="Rechtec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750E7D4-7555-400B-A9EE-CC2E15243A34}" type="datetimeFigureOut">
              <a:rPr lang="de-DE" smtClean="0"/>
              <a:pPr/>
              <a:t>12.10.2020</a:t>
            </a:fld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0B79912-D316-4E4A-8462-12CE53597C4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750E7D4-7555-400B-A9EE-CC2E15243A34}" type="datetimeFigureOut">
              <a:rPr lang="de-DE" smtClean="0"/>
              <a:pPr/>
              <a:t>12.10.2020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0B79912-D316-4E4A-8462-12CE53597C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ctrTitle"/>
          </p:nvPr>
        </p:nvSpPr>
        <p:spPr>
          <a:xfrm>
            <a:off x="2362200" y="2348880"/>
            <a:ext cx="6477000" cy="3518520"/>
          </a:xfrm>
        </p:spPr>
        <p:txBody>
          <a:bodyPr>
            <a:noAutofit/>
          </a:bodyPr>
          <a:lstStyle/>
          <a:p>
            <a:pPr>
              <a:spcAft>
                <a:spcPts val="4000"/>
              </a:spcAft>
            </a:pPr>
            <a:r>
              <a:rPr lang="de-DE" sz="4000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Tätigkeitsbericht des</a:t>
            </a:r>
            <a:br>
              <a:rPr lang="de-DE" sz="4000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4000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Landesvorstandes</a:t>
            </a:r>
            <a:br>
              <a:rPr lang="de-DE" sz="4000" b="1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40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40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3000" u="sng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Berichtszeitraum:</a:t>
            </a:r>
            <a:r>
              <a:rPr lang="de-DE" sz="30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30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30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Juli 2019 – 31. </a:t>
            </a:r>
            <a:r>
              <a:rPr lang="de-DE" sz="3000" cap="none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Juli 2020</a:t>
            </a:r>
            <a:r>
              <a:rPr lang="de-DE" sz="40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4000" cap="non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de-DE" sz="4000" cap="none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de-DE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Planmäßige Landesversammlung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27. September | Frankfurt am Main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404824"/>
            <a:ext cx="346466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717121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II. Politische Arbeit: Landtagsfraktionen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Kontaktaufnahme zu den hessischen Landtagsfraktionen: u.a. mit dem Ziel eine institutionelle Förderung ab 2021 zu erhalten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de-DE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12. Dezember 2019: CDU-Fraktion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de-DE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16. Januar 2020: Fraktion Bündnis 90/Die Grünen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de-DE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20. Februar 2020: SPD-Fraktion (abgesagt)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de-DE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17. März 2020: FDP-Fraktion (abgesagt und ausstehend)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de-DE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26. März 2020: SPD-Fraktion (abgesagt und ausstehend)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de-DE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Fraktion DIE LINKE sowie AfD-Fraktion ohne Rückmeldung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de-DE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29527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II. Politische Arbeit: Europa-Union Hessen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Kontaktpflege zu Verbänden der Europa-Union (EUH-Landesverband sowie EUH-Kreisverbände)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de-DE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22. November 2019: Gespräch mit der EUD Wetterau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de-DE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19. Oktober 2019: (Gemeinsame) Fahrt nach Straßburg mit der EUD Lahn-Dill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Landesausschusssitzungen der Europa-Union Hessen: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de-DE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19. Oktober 2019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de-DE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8. Februar 2020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de-DE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7. Mai 2020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de-DE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September 2020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45970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II. Politische Arbeit: Europa-Komitee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12648" y="1628800"/>
            <a:ext cx="8153400" cy="4467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Zahlreiche Debriefings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6.-7. November 2019: Sitzung in Brüssel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27. Januar 2020: Neujahrsempfang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Februar 2020: Gemeinsame Sitzung mit der Staatskanzlei und 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StS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Weinmeister</a:t>
            </a:r>
          </a:p>
        </p:txBody>
      </p:sp>
    </p:spTree>
    <p:extLst>
      <p:ext uri="{BB962C8B-B14F-4D97-AF65-F5344CB8AC3E}">
        <p14:creationId xmlns:p14="http://schemas.microsoft.com/office/powerpoint/2010/main" xmlns="" val="328620085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II. Politische Arbeit: JEF-Gremienarbeit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Bundeskongress vom 11. – 13. Oktober 2019 in Berlin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Europa-Kongress: 25. – 27. Oktober 2019 in Paris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Sitzungen des Bundesausschusses: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de-DE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11. und 13. Oktober 2019 in Berlin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de-DE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29. November – 1. Dezember 2019 in Berlin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de-DE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Online-BA vom 19. – 22. März 2020 bei Zoom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de-DE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Online-BA am 18. Juli 2020 bei Zoom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Clr>
                <a:srgbClr val="E36C09"/>
              </a:buClr>
            </a:pPr>
            <a:r>
              <a:rPr lang="de-DE" sz="2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Sitzungen der Bundesprojekte: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de-DE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Diverse Sitzungen des E@S-Bundesprojektes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de-DE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Diverse Sitzungen des Bundesprojektes Föderalismus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Clr>
                <a:srgbClr val="E36C09"/>
              </a:buClr>
            </a:pPr>
            <a:endParaRPr lang="de-DE" sz="14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de-DE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470744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III. Kommunikation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Regelmäßige Veröffentlichungen auf Facebook, Instagram &amp; Twitter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Thematische Stellungnahmen: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"/>
            </a:pPr>
            <a:r>
              <a:rPr lang="de-DE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„Völkerrecht statt Angriffskrieg“: Völkerrechtswidrige Invasion der Türkei in Syrien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"/>
            </a:pPr>
            <a:r>
              <a:rPr lang="de-DE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Covid-19: </a:t>
            </a:r>
            <a:r>
              <a:rPr lang="de-DE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Important</a:t>
            </a:r>
            <a:r>
              <a:rPr lang="de-DE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</a:t>
            </a:r>
            <a:r>
              <a:rPr lang="de-DE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</a:t>
            </a:r>
            <a:r>
              <a:rPr lang="de-DE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de-DE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Awful</a:t>
            </a:r>
            <a:r>
              <a:rPr lang="de-DE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Pandemic</a:t>
            </a:r>
            <a:endParaRPr lang="de-DE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"/>
            </a:pPr>
            <a:r>
              <a:rPr lang="de-DE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JEF Hessen vs. Covid-19: Wie gehen wir mit der Krise                                         um? Die föderalistische Perspektive in der Covid-19-Krise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"/>
            </a:pPr>
            <a:r>
              <a:rPr lang="de-DE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Beschluss zum Beginn der deutschen </a:t>
            </a:r>
            <a:br>
              <a:rPr lang="de-DE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EU-Ratspräsidentschaft</a:t>
            </a:r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8. März: Foto-Aktion zum Weltfrauentag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Crowdfunding-Spendenkampagne auf                              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betterplace.org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für das Bildungsprojekt „1040 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Berlaymont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rafik 3" descr="Ein Bild, das Foto, Gebäude, verschieden enthält.&#10;&#10;Automatisch generierte Beschreibung">
            <a:extLst>
              <a:ext uri="{FF2B5EF4-FFF2-40B4-BE49-F238E27FC236}">
                <a16:creationId xmlns:a16="http://schemas.microsoft.com/office/drawing/2014/main" xmlns="" id="{5BE46DC4-E4A1-D546-B738-6A17507AE4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8262" y="3573016"/>
            <a:ext cx="1857459" cy="185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8419536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B144507-A412-CF40-A1DF-7DF2169FC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III. Kommunikation</a:t>
            </a:r>
            <a:endParaRPr lang="de-DE" sz="2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08937B8-BDB4-AD41-BF03-6BE3BFB233F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Kampagnen:</a:t>
            </a:r>
          </a:p>
          <a:p>
            <a:pPr lvl="1"/>
            <a:r>
              <a:rPr lang="de-DE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</a:t>
            </a:r>
            <a:r>
              <a:rPr lang="de-DE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MySchengenMoment</a:t>
            </a:r>
            <a:r>
              <a:rPr lang="de-DE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25 Jahre offene Grenzen in der EU</a:t>
            </a:r>
          </a:p>
          <a:p>
            <a:pPr lvl="1"/>
            <a:endParaRPr lang="de-DE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de-DE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de-DE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de-DE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de-DE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de-DE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65760" lvl="1" indent="0">
              <a:buNone/>
            </a:pPr>
            <a:endParaRPr lang="de-DE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de-DE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de-DE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</a:t>
            </a:r>
            <a:r>
              <a:rPr lang="de-DE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HeartsAcrossEurope</a:t>
            </a:r>
            <a:r>
              <a:rPr lang="de-DE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Europaweite virale Fotoaktion zur Solidaritätsbekundung in Corona-Zeiten aus Anlass des Europatages</a:t>
            </a:r>
          </a:p>
          <a:p>
            <a:pPr lvl="1"/>
            <a:r>
              <a:rPr lang="de-DE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</a:t>
            </a:r>
            <a:r>
              <a:rPr lang="de-DE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BesserZusammen</a:t>
            </a:r>
            <a:r>
              <a:rPr lang="de-DE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Kampagne zur deutschen EU-Ratspräsidentschaft im 2. Halbjahr 2020</a:t>
            </a:r>
          </a:p>
          <a:p>
            <a:pPr lvl="1"/>
            <a:r>
              <a:rPr lang="de-DE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</a:t>
            </a:r>
            <a:r>
              <a:rPr lang="de-DE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BeAFederalistAlly</a:t>
            </a:r>
            <a:r>
              <a:rPr lang="de-DE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Kampagne gegen Rassismus in Europa</a:t>
            </a:r>
          </a:p>
          <a:p>
            <a:endParaRPr lang="de-DE" dirty="0"/>
          </a:p>
        </p:txBody>
      </p:sp>
      <p:pic>
        <p:nvPicPr>
          <p:cNvPr id="7" name="Grafik 6" descr="Ein Bild, das Gebäude, sitzend, Stadt, groß enthält.&#10;&#10;Automatisch generierte Beschreibung">
            <a:extLst>
              <a:ext uri="{FF2B5EF4-FFF2-40B4-BE49-F238E27FC236}">
                <a16:creationId xmlns:a16="http://schemas.microsoft.com/office/drawing/2014/main" xmlns="" id="{55D322CA-41EF-7D46-8873-0FB7F307AD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460707"/>
            <a:ext cx="2462398" cy="2462398"/>
          </a:xfrm>
          <a:prstGeom prst="rect">
            <a:avLst/>
          </a:prstGeom>
        </p:spPr>
      </p:pic>
      <p:pic>
        <p:nvPicPr>
          <p:cNvPr id="9" name="Grafik 8" descr="Ein Bild, das Foto, Person, darstellend, Gruppe enthält.&#10;&#10;Automatisch generierte Beschreibung">
            <a:extLst>
              <a:ext uri="{FF2B5EF4-FFF2-40B4-BE49-F238E27FC236}">
                <a16:creationId xmlns:a16="http://schemas.microsoft.com/office/drawing/2014/main" xmlns="" id="{99DB73D7-147F-0543-B521-FAEA68C132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9348" y="2460706"/>
            <a:ext cx="2462399" cy="246239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BDE3490D-4F9E-4E48-8C75-6985C99B7B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3667" y="2648792"/>
            <a:ext cx="2577979" cy="216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1043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IV. Kreisverbände: </a:t>
            </a:r>
            <a:r>
              <a:rPr lang="de-DE" sz="2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Twinning</a:t>
            </a:r>
            <a:endParaRPr lang="de-DE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fontAlgn="base"/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JEF Frankfurt – JEF Verona</a:t>
            </a:r>
          </a:p>
          <a:p>
            <a:pPr fontAlgn="base"/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JEF Marburg – JEF Toulouse</a:t>
            </a:r>
          </a:p>
          <a:p>
            <a:pPr fontAlgn="base"/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Twinning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für JEF Mainz-Wiesbaden in Planung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9209997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09920F3-B378-4949-85F5-22D1F2B72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IV. Kreisverbände: Darmstadt</a:t>
            </a:r>
            <a:endParaRPr lang="de-DE" sz="28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EF36D603-6F67-BA4B-8D32-F9EB5A255BF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Dezember 2019: Gemeinsames Abendessen mit Thomas Mann (ehemaliger 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MdEP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für die EVP) zum EU-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Debriefing</a:t>
            </a:r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Februar 2020: „Transatlantische Beziehungen: Das Verhältnis zwischen der EU und den USA“ (organisiert zusammen mit der LHG und Friedrich-Naumann-Stiftung)</a:t>
            </a:r>
          </a:p>
          <a:p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Regelmäßige Stammtische (online &amp; offline)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9" name="Grafik 8" descr="Ein Bild, das Person, drinnen, Tisch, Gruppe enthält.&#10;&#10;Automatisch generierte Beschreibung">
            <a:extLst>
              <a:ext uri="{FF2B5EF4-FFF2-40B4-BE49-F238E27FC236}">
                <a16:creationId xmlns:a16="http://schemas.microsoft.com/office/drawing/2014/main" xmlns="" id="{9F5A31CC-5E69-E445-84E1-AE61ADC350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348880"/>
            <a:ext cx="3095256" cy="2321442"/>
          </a:xfrm>
          <a:prstGeom prst="rect">
            <a:avLst/>
          </a:prstGeom>
        </p:spPr>
      </p:pic>
      <p:pic>
        <p:nvPicPr>
          <p:cNvPr id="11" name="Grafik 10" descr="Ein Bild, das drinnen, Person, Frau, Foto enthält.&#10;&#10;Automatisch generierte Beschreibung">
            <a:extLst>
              <a:ext uri="{FF2B5EF4-FFF2-40B4-BE49-F238E27FC236}">
                <a16:creationId xmlns:a16="http://schemas.microsoft.com/office/drawing/2014/main" xmlns="" id="{997D47AF-0192-7D4F-9505-D80EABCF74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2348880"/>
            <a:ext cx="3240360" cy="231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8076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IV. Kreisverbände: Frankfurt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fontAlgn="base"/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27. Februar 2020: Gemeinsame Sitzung mit der Europa-Union Frankfurt</a:t>
            </a:r>
          </a:p>
          <a:p>
            <a:pPr fontAlgn="base"/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27. Februar 2020: Besuch der JEF Straßburg in Frankfurt</a:t>
            </a:r>
          </a:p>
          <a:p>
            <a:pPr fontAlgn="base"/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April 2020: Virtuelles Treffen mit der JEF Verona</a:t>
            </a:r>
          </a:p>
          <a:p>
            <a:pPr fontAlgn="base"/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20. April 2020: Online-Diskussion „Europäische Finanzpolitik in Zeiten von Corona“ (mit 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MdEP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Sven 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Giegold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Die Grünen/EFA)</a:t>
            </a:r>
          </a:p>
          <a:p>
            <a:pPr fontAlgn="base"/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22. April 2020: Online-Diskussion mit der JEF Verona über Eurobonds/ESM (Ausarbeitung einer Resolution)</a:t>
            </a:r>
          </a:p>
          <a:p>
            <a:pPr fontAlgn="base"/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22. Mai 2020: „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Eurosceptics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court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German 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European 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courts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fight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 (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Twinning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-Projekt mit der JEF Verona)</a:t>
            </a:r>
          </a:p>
          <a:p>
            <a:pPr fontAlgn="base"/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8./10. Juli 2020: 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Fête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nationale (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Francevision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Song Contest)</a:t>
            </a:r>
          </a:p>
          <a:p>
            <a:pPr fontAlgn="base"/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12. Juli 2020: Französischer Länderabend</a:t>
            </a:r>
          </a:p>
          <a:p>
            <a:pPr fontAlgn="base"/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Regelmäßige thematische 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Get-Together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(online &amp; offline)</a:t>
            </a:r>
          </a:p>
          <a:p>
            <a:pPr fontAlgn="base"/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2281906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2E77832-658D-D14E-AF5D-8F8765137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IV. Kreisverbände: Marburg</a:t>
            </a:r>
            <a:endParaRPr lang="de-DE" sz="2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87A5B6E-26B5-0D49-8C8B-B1891D56F16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30. November 2019: Fiktives Planspiel des EU-Außenministerrates zum Thema „Krise in 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Sylduvien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was tut die EU?“</a:t>
            </a:r>
          </a:p>
          <a:p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28. April 2020: European Forum „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Solidarity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Crisis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 (organisiert zusammen mit der JEF Finnland, JEF Italien &amp; JEF Europa)</a:t>
            </a:r>
          </a:p>
          <a:p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Mai 2020: Virtuelles 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Eurocafé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mit jungen Diskutant*innen aus ganz Europa zum Thema „The EU 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paper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tiger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Conflicts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around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rule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law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between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Hungary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Poland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EU“</a:t>
            </a:r>
          </a:p>
          <a:p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Regelmäßige thematische Stammtische (online &amp; offline)</a:t>
            </a:r>
          </a:p>
        </p:txBody>
      </p:sp>
      <p:pic>
        <p:nvPicPr>
          <p:cNvPr id="5" name="Grafik 4" descr="Ein Bild, das sitzend, Tisch, Schild, Mann enthält.&#10;&#10;Automatisch generierte Beschreibung">
            <a:extLst>
              <a:ext uri="{FF2B5EF4-FFF2-40B4-BE49-F238E27FC236}">
                <a16:creationId xmlns:a16="http://schemas.microsoft.com/office/drawing/2014/main" xmlns="" id="{9F6798EF-7858-CC4B-B3AA-BDC8BC1099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5643" y="2348880"/>
            <a:ext cx="3432714" cy="179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8030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 Hessische Landesvorstand 2019/2020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65760" lvl="1" indent="0">
              <a:spcBef>
                <a:spcPts val="0"/>
              </a:spcBef>
              <a:spcAft>
                <a:spcPts val="1200"/>
              </a:spcAft>
              <a:buNone/>
            </a:pPr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0079C246-2EA2-401C-8025-745FB1AFBC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2107" y="1722410"/>
            <a:ext cx="6339785" cy="475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3145956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2E77832-658D-D14E-AF5D-8F8765137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IV. Kreisverbände: Kassel</a:t>
            </a:r>
            <a:endParaRPr lang="de-DE" sz="2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87A5B6E-26B5-0D49-8C8B-B1891D56F16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/>
          </a:bodyPr>
          <a:lstStyle/>
          <a:p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Planung der Europäischen Bürgerbegegnung in Zusammenarbeit mit der Europa-Union Kassel</a:t>
            </a:r>
          </a:p>
          <a:p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 eines Podcasts in Zusammenarbeit mit dem Freien Radio Kassel</a:t>
            </a:r>
          </a:p>
          <a:p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Regelmäßige Stammtische (online &amp; offline)</a:t>
            </a:r>
          </a:p>
          <a:p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dirty="0"/>
          </a:p>
        </p:txBody>
      </p:sp>
      <p:pic>
        <p:nvPicPr>
          <p:cNvPr id="5" name="Grafik 4" descr="Ein Bild, das Person, drinnen, Mann, haltend enthält.&#10;&#10;Automatisch generierte Beschreibung">
            <a:extLst>
              <a:ext uri="{FF2B5EF4-FFF2-40B4-BE49-F238E27FC236}">
                <a16:creationId xmlns:a16="http://schemas.microsoft.com/office/drawing/2014/main" xmlns="" id="{36147E5C-D540-D94C-ACF3-2811AA0CBB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3509228"/>
            <a:ext cx="3995191" cy="300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7739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2E77832-658D-D14E-AF5D-8F8765137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IV. Kreisverbände: Mainz-Wiesbaden</a:t>
            </a:r>
            <a:endParaRPr lang="de-DE" sz="2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87A5B6E-26B5-0D49-8C8B-B1891D56F16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24. Oktober 2019: Kreisversammlung der JEF Mainz-Wiesbaden</a:t>
            </a:r>
          </a:p>
          <a:p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30. Oktober 2019: Schwedischer Länderabend</a:t>
            </a:r>
          </a:p>
          <a:p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11. Dezember 2019: Französischer Länderabend</a:t>
            </a:r>
          </a:p>
          <a:p>
            <a:pPr marL="0" indent="0">
              <a:buNone/>
            </a:pP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-&gt;Festigung der Länderabende als dauerhaftes Konzept für den kulturellen Austausch dabei liegt der Fokus auf einer „einsteigerfreundliche“ Veranstaltung </a:t>
            </a:r>
          </a:p>
          <a:p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Regelmäßige Stammtische (online &amp; offline)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 descr="Ein Bild, das Person, Tisch, Gruppe, sitzend enthält.&#10;&#10;Automatisch generierte Beschreibung">
            <a:extLst>
              <a:ext uri="{FF2B5EF4-FFF2-40B4-BE49-F238E27FC236}">
                <a16:creationId xmlns:a16="http://schemas.microsoft.com/office/drawing/2014/main" xmlns="" id="{C231645E-2801-384C-A3FC-163D0E58E0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4273134"/>
            <a:ext cx="316835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6244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V. Projekte und Aktionen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Projekte &amp; Aktionen des Landesverbandes: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8. September 2019: Verbandspraxisseminar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13.-15. September 2019: Klausurtagung des Landesvorstandes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14. September 2019: Wanderung auf die 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Wachenburg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mit Picknick aus Anlass des 70-jährigen Jubiläums der JEF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23.-25. August 2019: Sommerakademie zur Verbandsentwicklung in Bad Hersfeld (zusammen mit der EUD)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Was wir </a:t>
            </a:r>
            <a:r>
              <a:rPr lang="de-DE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coronabedingt</a:t>
            </a:r>
            <a:r>
              <a:rPr lang="de-DE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nicht machen konnten: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Landesverbandsfahrt zum European Youth Event (EYE) in Straßburg am 29./30. Mai 2020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Euro-Seminar mit der EZB (Frühjahr 2020)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Schulbesuche vor Ort (Frühjahr 2020)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9318046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Vielen Dank und auf ein neues Jahr!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65760" lvl="1" indent="0">
              <a:spcBef>
                <a:spcPts val="0"/>
              </a:spcBef>
              <a:spcAft>
                <a:spcPts val="1200"/>
              </a:spcAft>
              <a:buNone/>
            </a:pPr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A59AE68D-5AE3-4AFA-BB44-10F33E1D8EFC}"/>
              </a:ext>
            </a:extLst>
          </p:cNvPr>
          <p:cNvSpPr txBox="1"/>
          <p:nvPr/>
        </p:nvSpPr>
        <p:spPr>
          <a:xfrm>
            <a:off x="755576" y="2276872"/>
            <a:ext cx="777577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/>
              <a:t>Alle aktuellen Infos unter</a:t>
            </a:r>
          </a:p>
          <a:p>
            <a:pPr algn="ctr"/>
            <a:r>
              <a:rPr lang="de-DE" sz="4800" b="1" u="sng" dirty="0"/>
              <a:t>jef-hessen.de</a:t>
            </a:r>
          </a:p>
          <a:p>
            <a:pPr algn="ctr"/>
            <a:r>
              <a:rPr lang="de-DE" sz="4800" b="1" u="sng" dirty="0"/>
              <a:t>fb.com/</a:t>
            </a:r>
            <a:r>
              <a:rPr lang="de-DE" sz="4800" b="1" u="sng" dirty="0" err="1"/>
              <a:t>jef.hessen</a:t>
            </a:r>
            <a:endParaRPr lang="de-DE" sz="4800" b="1" u="sng" dirty="0"/>
          </a:p>
          <a:p>
            <a:pPr algn="ctr"/>
            <a:r>
              <a:rPr lang="de-DE" sz="4800" b="1" u="sng" dirty="0"/>
              <a:t>Instagram.com/</a:t>
            </a:r>
            <a:r>
              <a:rPr lang="de-DE" sz="4800" b="1" u="sng" dirty="0" err="1"/>
              <a:t>jef.hessen</a:t>
            </a:r>
            <a:endParaRPr lang="de-DE" sz="4800" b="1" u="sng" dirty="0"/>
          </a:p>
        </p:txBody>
      </p:sp>
    </p:spTree>
    <p:extLst>
      <p:ext uri="{BB962C8B-B14F-4D97-AF65-F5344CB8AC3E}">
        <p14:creationId xmlns:p14="http://schemas.microsoft.com/office/powerpoint/2010/main" xmlns="" val="256575822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 Hessische Landesvorstand 2019/2020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Friedel Pape: Landesvorsitzender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Neneh Braum: Stellv. Landesvorsitzende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Patrick Hintsche: Stellv. Landesvorsitzender (Ausgeschieden 12/19)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Stefan Schwarz: Landesgeschäftsführer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Nataliia Kozinets: Landesschatzmeisterin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Beisitzerinnen und Beisitzer: Tilmann Hartung, 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Tahireh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Panahi, Justin Samek, Tim Rautenberg, Viet Hoang-Nguyen, Phillip Krassnig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Kooptierte Mitglieder: Christian Weickhmann, Hibba Kauser, Franziska Schneider, Julio 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Lasut</a:t>
            </a:r>
            <a:endParaRPr lang="de-DE" sz="20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65760" lvl="1" indent="0">
              <a:spcBef>
                <a:spcPts val="0"/>
              </a:spcBef>
              <a:spcAft>
                <a:spcPts val="1200"/>
              </a:spcAft>
              <a:buNone/>
            </a:pPr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663255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Schwerpunkte des Landesvorstandes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12648" y="1988840"/>
            <a:ext cx="8153400" cy="41071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I. Politische Bildungsarbeit: Fortführung und Ausweitung des Bildungsprojektes 1040 Berlaymont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II. Politische Arbeit: Landtagsfraktionen, Europa Union, Europa-Komitee, LSV, PJO, Jugendverbände, JEF-Gremienarbeit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III. Kommunikation: Stellungnahmen, Foto-Aktionen, Kampagnen zu gesellschaftlichen bzw. JEF-/EU-relevanten Themen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IV. Kreisverbände: Festigung und Ausweitung der lokalen Strukturen hinzu nachhaltigen und eigenständig arbeitenden lokalen Sektionen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V. Projekte und Aktionen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95326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I. Politische Bildungsarbeit: 1040 Berlaymont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Kooperationspartner: Europaabteilung der Hessischen Staatskanzlei sowie die EDICs Süd- und </a:t>
            </a:r>
            <a:r>
              <a:rPr lang="de-DE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NordOst</a:t>
            </a: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-Hessen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Zuwendungen 2019: 2.085,49 Euro; 2020: voraus. 2.415,00 Euro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Vernetzungsarbeit in der politischen Bildung in Hessen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Projektinhalt: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</a:rPr>
              <a:t>Workshops, Web-Seminare und Planspiele zum Thema Europa für Schülerinnen &amp; Schüler, Studentinnen &amp; Studenten,     (Jugend-) Organisationen und Vereine.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</a:rPr>
              <a:t>Ziel ist es, Europa erfahrbar zu machen, überparteilich Wissen über die EU-Institutionen und die Gesetzgebung der EU zu vermitteln sowie das Verständnis für gesellschaftliche, wirtschaftliche und politische Prozesse in der Europäischen Union zu stärken.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de-DE" sz="2000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060735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I. Politische Bildungsarbeit: Veranstaltungen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12648" y="1628800"/>
            <a:ext cx="8153400" cy="4495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</a:rPr>
              <a:t>19. Januar 2019: Teamer*innen-Schulung in Wiesbaden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</a:rPr>
              <a:t>26. Januar 2019: Tagesseminar „Wer regiert die EU? Eine Frage der Demokratie“ in Darmstadt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</a:rPr>
              <a:t>29. Januar 2019: Schulworkshop an der Adolf-Reichwein-Schule Limburg</a:t>
            </a:r>
            <a:endParaRPr lang="de-DE" sz="1200" dirty="0">
              <a:latin typeface="Open Sans" panose="020B0606030504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</a:rPr>
              <a:t>8. – 9. Februar 2019: Workshop bei der Schülerakademie "Europa wohin? - Auf dem Weg zur Europawahl 2019" an der Evangelischen Akademie Hofgeismar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</a:rPr>
              <a:t>23. März 2019: Tagesseminar „Wer regiert die EU? Eine Frage der Demokratie“ an der Universität Kassel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</a:rPr>
              <a:t>28. März 2019: Schulworkshop am Starkenburg-Gymnasium Heppenheim </a:t>
            </a:r>
          </a:p>
        </p:txBody>
      </p:sp>
    </p:spTree>
    <p:extLst>
      <p:ext uri="{BB962C8B-B14F-4D97-AF65-F5344CB8AC3E}">
        <p14:creationId xmlns:p14="http://schemas.microsoft.com/office/powerpoint/2010/main" xmlns="" val="328804311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I. Politische Bildungsarbeit: Veranstaltungen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12648" y="1628800"/>
            <a:ext cx="8153400" cy="4495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1800" dirty="0">
                <a:latin typeface="Open Sans" panose="020B0606030504020204" pitchFamily="34" charset="0"/>
              </a:rPr>
              <a:t>5. April 2019: Schulworkshop an der Carl-von-Ossietzky-Schule Wiesbaden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Mai 2019:</a:t>
            </a:r>
            <a:r>
              <a:rPr lang="de-DE" sz="1800" dirty="0">
                <a:latin typeface="Open Sans" panose="020B0606030504020204" pitchFamily="34" charset="0"/>
              </a:rPr>
              <a:t> „1040 Berlaymont"-Besuch beim Aktionstag „Europa hat die Wahl“ der Nord-/Ost-Hessischen Europaschulen in Fulda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17. August 2019: </a:t>
            </a:r>
            <a:r>
              <a:rPr lang="de-DE" sz="1800" dirty="0">
                <a:latin typeface="Open Sans" panose="020B0606030504020204" pitchFamily="34" charset="0"/>
              </a:rPr>
              <a:t>Ausbildungsseminar „Simulation des Europäischen Parlaments – CO2-Steuer in der Europäischen Union“ in Marburg</a:t>
            </a:r>
            <a:endParaRPr lang="de-DE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1800" dirty="0">
                <a:latin typeface="Open Sans" panose="020B0606030504020204" pitchFamily="34" charset="0"/>
              </a:rPr>
              <a:t>16. November 2019: Ausbildungsseminar „Die Klima- und Energiepolitik der EU“ in Frankfurt am Main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1800" dirty="0">
                <a:latin typeface="Open Sans" panose="020B0606030504020204" pitchFamily="34" charset="0"/>
              </a:rPr>
              <a:t>16 Januar 2020: Schulworkshop an der Carl-von-Ossietzky-Schule Wiesbaden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1800" dirty="0">
                <a:latin typeface="Open Sans" panose="020B0606030504020204" pitchFamily="34" charset="0"/>
              </a:rPr>
              <a:t>14. März 2020: Online-Teamer*innen-Schulung zur Simulation des Europäischen Parlaments zum Thema “CO2-Steuer in der EU“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de-DE" sz="2000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49940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I. Politische Bildungsarbeit: Digital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Umstellung des Präsenzseminars „Wer regiert die EU? – Eine Frage der Demokratie“ auf ein Web-Seminar.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Durchführungen: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</a:rPr>
              <a:t>10. Mai 2020: Generalprobe des Web-Seminars “Wer regiert die EU? Eine Frage der Demokratie”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</a:rPr>
              <a:t>15. Mai 2020: Web-Seminar “Wer regiert die EU? Eine Frage der Demokratie” in Kooperation mit JEF Deutschland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</a:rPr>
              <a:t>14. Juli 2020: Web-Seminar “Wer regiert die EU? Eine Frage der Demokratie” in Kooperation mit dem Europe </a:t>
            </a:r>
            <a:r>
              <a:rPr lang="de-DE" sz="2000" dirty="0" err="1">
                <a:latin typeface="Open Sans" panose="020B0606030504020204" pitchFamily="34" charset="0"/>
              </a:rPr>
              <a:t>Direct</a:t>
            </a:r>
            <a:r>
              <a:rPr lang="de-DE" sz="2000" dirty="0">
                <a:latin typeface="Open Sans" panose="020B0606030504020204" pitchFamily="34" charset="0"/>
              </a:rPr>
              <a:t> Information Center </a:t>
            </a:r>
            <a:r>
              <a:rPr lang="de-DE" sz="2000" dirty="0" err="1">
                <a:latin typeface="Open Sans" panose="020B0606030504020204" pitchFamily="34" charset="0"/>
              </a:rPr>
              <a:t>NordOstHessen</a:t>
            </a:r>
            <a:endParaRPr lang="de-DE" sz="2000" dirty="0">
              <a:latin typeface="Open Sans" panose="020B0606030504020204" pitchFamily="34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de-DE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de-DE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65760" lvl="1" indent="0">
              <a:spcBef>
                <a:spcPts val="0"/>
              </a:spcBef>
              <a:spcAft>
                <a:spcPts val="1200"/>
              </a:spcAft>
              <a:buNone/>
            </a:pPr>
            <a:endParaRPr lang="de-DE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846608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II. Politische Arbeit: Vernetzung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Kontaktaufnahme zu den hessischen Landtagsfraktionen: u.a. mit dem Ziel eine institutionelle Förderung ab 2021 zu erhalten</a:t>
            </a:r>
            <a:endParaRPr lang="de-DE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Kontaktpflege zu Verbänden der Europa-Union (EUH-Landesverband sowie EUH-Kreisverbände)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Kontaktpflege zu den hessischen Parteijugendorganisationen: anschließend an die Zusammenarbeit im Rahmen der Europawahlkampagne „Hessen wählt EU!“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Kontaktaufnahme zu politischen Stiftungen und Austragung gemeinsamer Veranstaltungen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Gremienarbeit innerhalb der JEF-Deutschland: u.a. Bundeskongress, Bundesausschuss, Bundesprojekte, Europakongress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1502398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thea">
  <a:themeElements>
    <a:clrScheme name="Benutzerdefiniert 1">
      <a:dk1>
        <a:sysClr val="windowText" lastClr="000000"/>
      </a:dk1>
      <a:lt1>
        <a:srgbClr val="F8F8F8"/>
      </a:lt1>
      <a:dk2>
        <a:srgbClr val="0070C0"/>
      </a:dk2>
      <a:lt2>
        <a:srgbClr val="FFC000"/>
      </a:lt2>
      <a:accent1>
        <a:srgbClr val="009900"/>
      </a:accent1>
      <a:accent2>
        <a:srgbClr val="E36C0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lathe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1511</Words>
  <Application>Microsoft Office PowerPoint</Application>
  <PresentationFormat>Bildschirmpräsentation (4:3)</PresentationFormat>
  <Paragraphs>181</Paragraphs>
  <Slides>23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Galathea</vt:lpstr>
      <vt:lpstr>Tätigkeitsbericht des Landesvorstandes  Berichtszeitraum: 1. Juli 2019 – 31. Juli 2020 </vt:lpstr>
      <vt:lpstr>Der Hessische Landesvorstand 2019/2020</vt:lpstr>
      <vt:lpstr>Der Hessische Landesvorstand 2019/2020</vt:lpstr>
      <vt:lpstr>Schwerpunkte des Landesvorstandes</vt:lpstr>
      <vt:lpstr>I. Politische Bildungsarbeit: 1040 Berlaymont</vt:lpstr>
      <vt:lpstr>I. Politische Bildungsarbeit: Veranstaltungen</vt:lpstr>
      <vt:lpstr>I. Politische Bildungsarbeit: Veranstaltungen</vt:lpstr>
      <vt:lpstr>I. Politische Bildungsarbeit: Digital</vt:lpstr>
      <vt:lpstr>II. Politische Arbeit: Vernetzung</vt:lpstr>
      <vt:lpstr>II. Politische Arbeit: Landtagsfraktionen</vt:lpstr>
      <vt:lpstr>II. Politische Arbeit: Europa-Union Hessen</vt:lpstr>
      <vt:lpstr>II. Politische Arbeit: Europa-Komitee</vt:lpstr>
      <vt:lpstr>II. Politische Arbeit: JEF-Gremienarbeit</vt:lpstr>
      <vt:lpstr>III. Kommunikation</vt:lpstr>
      <vt:lpstr>III. Kommunikation</vt:lpstr>
      <vt:lpstr>IV. Kreisverbände: Twinning</vt:lpstr>
      <vt:lpstr>IV. Kreisverbände: Darmstadt</vt:lpstr>
      <vt:lpstr>IV. Kreisverbände: Frankfurt</vt:lpstr>
      <vt:lpstr>IV. Kreisverbände: Marburg</vt:lpstr>
      <vt:lpstr>IV. Kreisverbände: Kassel</vt:lpstr>
      <vt:lpstr>IV. Kreisverbände: Mainz-Wiesbaden</vt:lpstr>
      <vt:lpstr>V. Projekte und Aktionen</vt:lpstr>
      <vt:lpstr>Vielen Dank und auf ein neues Jahr!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Marcel von Collani</dc:creator>
  <cp:lastModifiedBy>Stefan</cp:lastModifiedBy>
  <cp:revision>177</cp:revision>
  <dcterms:created xsi:type="dcterms:W3CDTF">2011-09-24T06:14:58Z</dcterms:created>
  <dcterms:modified xsi:type="dcterms:W3CDTF">2020-10-12T19:04:02Z</dcterms:modified>
</cp:coreProperties>
</file>